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FD7083-1014-4CC1-AC81-20251EC1A2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7B3B64-640A-45C6-87D0-F93C2E7E01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7A29359-9E5A-47F7-B66D-2E6B37DC0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155E78B-685C-46FA-8647-310D55846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85BE6B5-35C5-48C9-BA7C-82E0DEBE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778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F7190E-E1F5-4CEB-8A49-981D0E212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61AB0BA-5FF0-4183-8B30-0CEFD1297A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2EB3E0-DFF3-4899-BA2F-22E9D7058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81C526-158D-4536-AE12-B465CE5C7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CB161F-2B56-411F-BB08-AE9BA31C1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088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AD76FF1-A1C1-443A-8615-19C261BD8C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6C97BE5-2456-4107-AF0F-D2AAB75B0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DCA7940-BD84-49D2-AD87-E8978E86F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9BF954-9E88-4C43-8D94-5A2267769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C58187-69CC-4C28-B446-5F724FDE1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8534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4859A5-4D84-461D-9383-0F8FFF48E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5A61B47-CB74-4E10-9334-C544CB7188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571A8F-B993-4E7B-8FF9-531A958EA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EC27B91-F7DB-4C5B-B51D-000E8B86C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0A465A-9081-4ADB-B761-D12276123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3905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943EE6-4ABF-4783-B075-450C13203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DEEA1D2-FCDE-4F38-BEF0-0B118D308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1590B6-0993-41EA-89A3-791BC8DDC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75EBE6-4220-4F37-BC0E-34B1053A0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29904B-316A-4951-89B8-B0606A151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073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011B80-6BBD-4983-8726-B4B773CB9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A5B8DA-3566-4E9C-85BB-3DDA8C7396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2CBD20C-59B0-4903-AE8B-E9E877DA7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B2AEB31-EC30-4971-8776-16FDAE8BBB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1D788CC-E2AA-44EF-812C-629C7E52D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F80CC27-7372-4B2E-9207-3F6E02F3A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13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56BE39-7857-4359-8BFF-CE3D122E3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457E3A-FC7A-429F-B04D-0518A4691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6D3AA87-2961-4667-9A4A-02145C940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5E18A9D-00E1-4435-B4D3-9AD0575CEB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99236CC-140C-41E5-8EB8-8150530879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176ABF4-C2C3-433E-83CF-9274CEF84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4CA5B36-3E56-4D76-801C-0B5C61719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DADBDF1-361B-4318-B66D-8D248054B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6597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FB974D-15D2-4CF9-937F-800FD6DFF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EF1D899-DEFD-48DF-83CB-71963794A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981BDEF-AE6C-4739-8801-CF7A1842D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30DA09B-C1A0-47A7-8EC3-ADFC7FAF0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586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FCEF91D-4F21-42C1-873A-AF46FBFEA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F951C60-BD26-418A-A6B8-2E64EB5DF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CF48344-8C14-4168-B976-EADB35C18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432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A7337F-FAD9-45C0-9633-75CB2C874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237256-6CF9-47D4-B1C1-11577BD5D8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5CC4A65-22AE-436D-877C-A0A260E9CB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970685-434C-4799-882B-BF64A8044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B3F2524-3991-4116-B442-C200DF452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8DF7367-E03E-4773-A286-9374B47D4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4188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F3E75F-0C4C-4316-BC20-86CEA6242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DA49920-FCCB-41A4-A377-943A48B8FC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DCDEC02-3AFB-47EB-A100-D9A9C9BE7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AD4A9EB-9D27-4ADB-975C-A938A91B9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4B6902-D448-4E15-BA46-4D32293F6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475C06-A251-4C99-83F5-33CAD2C66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5900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978EBBA-B825-47A5-9810-E06EEC42C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00EE3B-E8DF-49CE-9AFB-24FD159313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54228F-9E86-4296-B141-5C5C4EF0D3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52246E-57E4-429D-A01F-268699D3DFE4}" type="datetimeFigureOut">
              <a:rPr lang="zh-CN" altLang="en-US" smtClean="0"/>
              <a:t>2017/9/29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79745E-45DA-4FCA-B7DF-E65EA8F7A7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9EFC92-35DD-4402-8D24-5F9439C5AE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953EFB-4005-4F74-A68D-73366E4E45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6461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://csrc.nist.gov/acts/ecbs-cr-final.pdf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nvlpubs.nist.gov/nistpubs/Legacy/SP/nistspecialpublication800-142.pdf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5F0043-1A7F-470E-8EAF-F6C4AD893C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C00000"/>
                </a:solidFill>
              </a:rPr>
              <a:t>SQA, </a:t>
            </a:r>
            <a:r>
              <a:rPr lang="zh-CN" altLang="en-US" b="1" dirty="0">
                <a:solidFill>
                  <a:srgbClr val="C00000"/>
                </a:solidFill>
              </a:rPr>
              <a:t>第</a:t>
            </a:r>
            <a:r>
              <a:rPr lang="en-US" altLang="zh-CN" b="1" dirty="0">
                <a:solidFill>
                  <a:srgbClr val="C00000"/>
                </a:solidFill>
              </a:rPr>
              <a:t>13</a:t>
            </a:r>
            <a:r>
              <a:rPr lang="zh-CN" altLang="en-US" b="1" dirty="0">
                <a:solidFill>
                  <a:srgbClr val="C00000"/>
                </a:solidFill>
              </a:rPr>
              <a:t>课：</a:t>
            </a:r>
            <a:br>
              <a:rPr lang="en-US" altLang="zh-CN" dirty="0"/>
            </a:br>
            <a:r>
              <a:rPr lang="zh-CN" altLang="en-US" b="1" dirty="0">
                <a:solidFill>
                  <a:schemeClr val="accent6">
                    <a:lumMod val="75000"/>
                  </a:schemeClr>
                </a:solidFill>
              </a:rPr>
              <a:t>配对和组合测试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4F83E95-3264-419A-914B-BBF1F13326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5913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AE3897-AADA-4639-BB39-21DB40436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在其它领域发现有类似分布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9E986D-C58A-4C95-A55C-DA9396A57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网页浏览器</a:t>
            </a:r>
            <a:endParaRPr lang="en-US" altLang="zh-CN" dirty="0"/>
          </a:p>
          <a:p>
            <a:r>
              <a:rPr lang="zh-CN" altLang="en-US" dirty="0"/>
              <a:t>航空软件</a:t>
            </a:r>
            <a:endParaRPr lang="en-US" altLang="zh-CN" dirty="0"/>
          </a:p>
          <a:p>
            <a:r>
              <a:rPr lang="zh-CN" altLang="en-US" dirty="0"/>
              <a:t>电信软件</a:t>
            </a:r>
            <a:endParaRPr lang="en-US" altLang="zh-CN" dirty="0"/>
          </a:p>
          <a:p>
            <a:r>
              <a:rPr lang="zh-CN" altLang="en-US" dirty="0"/>
              <a:t>飞行控制软件</a:t>
            </a:r>
            <a:endParaRPr lang="en-US" altLang="zh-CN" dirty="0"/>
          </a:p>
          <a:p>
            <a:r>
              <a:rPr lang="zh-CN" altLang="en-US" dirty="0"/>
              <a:t>网络安全软件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5046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F04C6E-6DED-4D52-917C-53AA3F97C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交互规则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88426E-0608-4CC9-9075-D9596B9C0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“大部分失败由一个或者两个参数触发，由三、四或更多个参数触发的失败逐渐变少，由所有参数交互触发的失败最少”</a:t>
            </a:r>
            <a:r>
              <a:rPr lang="en-US" altLang="zh-CN" dirty="0"/>
              <a:t>-Eric Kuhn, NIST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5361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9C8E71-8153-4B45-AE1E-02F9D45E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交互规则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63D319-F8E3-46D9-9424-A900BADEA3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研究发现导致一个缺陷的最大交互数量是</a:t>
            </a:r>
            <a:r>
              <a:rPr lang="en-US" altLang="zh-CN" dirty="0"/>
              <a:t>6</a:t>
            </a:r>
          </a:p>
          <a:p>
            <a:r>
              <a:rPr lang="zh-CN" altLang="en-US" dirty="0"/>
              <a:t>这是对大量软件项目研究后得出的结论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3771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16C15B-64FC-4B3F-B19F-B67A39E03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所以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AF2F05-243C-4145-B2C7-858B67DF91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通过确保我们测试了所有可能的值对，我们可以发现大部分的缺陷，但是只需少量的测试工作。</a:t>
            </a:r>
          </a:p>
        </p:txBody>
      </p:sp>
    </p:spTree>
    <p:extLst>
      <p:ext uri="{BB962C8B-B14F-4D97-AF65-F5344CB8AC3E}">
        <p14:creationId xmlns:p14="http://schemas.microsoft.com/office/powerpoint/2010/main" val="578830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E513F4-B807-41C2-AAA0-1A2621633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配对测试</a:t>
            </a:r>
            <a:r>
              <a:rPr lang="en-US" altLang="zh-CN" dirty="0"/>
              <a:t>(Pairwise Testing)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FEB6ED-B8C5-4B8C-BBDD-2FCF48F7C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我们测试所有可能的交互对，例如：</a:t>
            </a:r>
            <a:endParaRPr lang="en-US" altLang="zh-CN" dirty="0"/>
          </a:p>
          <a:p>
            <a:pPr lvl="1"/>
            <a:r>
              <a:rPr lang="en-US" altLang="zh-CN" dirty="0"/>
              <a:t>Not-Bold/Not-Italic</a:t>
            </a:r>
          </a:p>
          <a:p>
            <a:pPr lvl="1"/>
            <a:r>
              <a:rPr lang="en-US" altLang="zh-CN" dirty="0"/>
              <a:t>Bold/Not-Italic</a:t>
            </a:r>
          </a:p>
          <a:p>
            <a:pPr lvl="1"/>
            <a:r>
              <a:rPr lang="en-US" altLang="zh-CN" dirty="0"/>
              <a:t>Not-Bold/Italic</a:t>
            </a:r>
          </a:p>
          <a:p>
            <a:pPr lvl="1"/>
            <a:r>
              <a:rPr lang="en-US" altLang="zh-CN" dirty="0"/>
              <a:t>Bold/Italic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2708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57A1CA-F803-421F-946A-3020D6EDFF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还记得我们的</a:t>
            </a:r>
            <a:r>
              <a:rPr lang="en-US" altLang="zh-CN" dirty="0"/>
              <a:t>10</a:t>
            </a:r>
            <a:r>
              <a:rPr lang="zh-CN" altLang="en-US" dirty="0"/>
              <a:t>种字体全面测试计划？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DFBAB3-15D4-4DA9-995D-6A94DEC7D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它需要</a:t>
            </a:r>
            <a:r>
              <a:rPr lang="en-US" altLang="zh-CN" dirty="0"/>
              <a:t>1,024(2 ^ 10)</a:t>
            </a:r>
            <a:r>
              <a:rPr lang="zh-CN" altLang="en-US" dirty="0"/>
              <a:t>个测试。</a:t>
            </a:r>
            <a:endParaRPr lang="en-US" altLang="zh-CN" dirty="0"/>
          </a:p>
          <a:p>
            <a:r>
              <a:rPr lang="zh-CN" altLang="en-US" dirty="0"/>
              <a:t>测试所有的交互需要多少个测试？</a:t>
            </a:r>
            <a:endParaRPr lang="en-US" altLang="zh-CN" dirty="0"/>
          </a:p>
          <a:p>
            <a:pPr lvl="1"/>
            <a:r>
              <a:rPr lang="zh-CN" altLang="en-US" dirty="0"/>
              <a:t>也就是所有可能的组合：</a:t>
            </a:r>
            <a:endParaRPr lang="en-US" altLang="zh-CN" dirty="0"/>
          </a:p>
          <a:p>
            <a:pPr lvl="2"/>
            <a:r>
              <a:rPr lang="en-US" altLang="zh-CN" dirty="0"/>
              <a:t>bold/italic,</a:t>
            </a:r>
          </a:p>
          <a:p>
            <a:pPr lvl="2"/>
            <a:r>
              <a:rPr lang="en-US" altLang="zh-CN" dirty="0"/>
              <a:t>subscript/bold</a:t>
            </a:r>
          </a:p>
          <a:p>
            <a:pPr lvl="2"/>
            <a:r>
              <a:rPr lang="en-US" altLang="zh-CN" dirty="0"/>
              <a:t>underline/strikethrough</a:t>
            </a:r>
          </a:p>
          <a:p>
            <a:pPr lvl="2"/>
            <a:r>
              <a:rPr lang="en-US" altLang="zh-CN" dirty="0"/>
              <a:t>3-D/italic</a:t>
            </a:r>
          </a:p>
          <a:p>
            <a:pPr lvl="2"/>
            <a:r>
              <a:rPr lang="zh-CN" altLang="en-US" dirty="0"/>
              <a:t>两个变量的所有可能配对</a:t>
            </a:r>
          </a:p>
        </p:txBody>
      </p:sp>
    </p:spTree>
    <p:extLst>
      <p:ext uri="{BB962C8B-B14F-4D97-AF65-F5344CB8AC3E}">
        <p14:creationId xmlns:p14="http://schemas.microsoft.com/office/powerpoint/2010/main" val="3481868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9D3238-83CE-41D5-81DC-9723AB5544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答案：</a:t>
            </a:r>
            <a:r>
              <a:rPr lang="en-US" altLang="zh-CN" dirty="0"/>
              <a:t>10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9E685A-B56C-4DA7-8BEC-CA695CCB40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75478"/>
            <a:ext cx="12192000" cy="270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870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803BAA-79D6-4B01-A550-90E232ECA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将测试的数量缩小了两个数量级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E995B0-2A63-431C-A5C0-C3BF7159A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051" y="1690688"/>
            <a:ext cx="7391897" cy="4679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10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27C61A-5B3A-4383-8542-EFEE9162D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这样测试够好吗？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E5645A2-856F-414F-A4CD-DF15037E2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832" y="1690688"/>
            <a:ext cx="6644336" cy="5011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9096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450CDE-B6BE-45F6-926E-0DD5B22E3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当然不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9A1AFA-3CC5-4F67-A6CF-BE1FCB3575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但是我们可以检查更多的交互数量</a:t>
            </a:r>
            <a:r>
              <a:rPr lang="en-US" altLang="zh-CN" dirty="0"/>
              <a:t>t</a:t>
            </a:r>
          </a:p>
          <a:p>
            <a:r>
              <a:rPr lang="zh-CN" altLang="en-US" dirty="0"/>
              <a:t>例如，检查三变量组合</a:t>
            </a:r>
            <a:r>
              <a:rPr lang="en-US" altLang="zh-CN" dirty="0"/>
              <a:t>(t = 3)</a:t>
            </a:r>
          </a:p>
          <a:p>
            <a:pPr lvl="1"/>
            <a:r>
              <a:rPr lang="en-US" altLang="zh-CN" dirty="0"/>
              <a:t>Bold/Italic/Underline</a:t>
            </a:r>
          </a:p>
          <a:p>
            <a:pPr lvl="1"/>
            <a:r>
              <a:rPr lang="en-US" altLang="zh-CN" dirty="0"/>
              <a:t>Italic/Underline/Superscript</a:t>
            </a:r>
          </a:p>
          <a:p>
            <a:pPr lvl="1"/>
            <a:r>
              <a:rPr lang="en-US" altLang="zh-CN" dirty="0"/>
              <a:t>Shadow/Italic/Bold</a:t>
            </a:r>
          </a:p>
          <a:p>
            <a:r>
              <a:rPr lang="zh-CN" altLang="en-US" dirty="0"/>
              <a:t>或者四变量组合</a:t>
            </a:r>
            <a:r>
              <a:rPr lang="en-US" altLang="zh-CN" dirty="0"/>
              <a:t>(t = 4)</a:t>
            </a:r>
          </a:p>
          <a:p>
            <a:pPr lvl="1"/>
            <a:r>
              <a:rPr lang="en-US" altLang="zh-CN" dirty="0"/>
              <a:t>Bold/Italic/Underline/Superscript</a:t>
            </a:r>
          </a:p>
          <a:p>
            <a:pPr lvl="1"/>
            <a:r>
              <a:rPr lang="en-US" altLang="zh-CN" dirty="0"/>
              <a:t>Embossed/3-D/Outline/Strikethrough</a:t>
            </a:r>
          </a:p>
          <a:p>
            <a:pPr lvl="1"/>
            <a:r>
              <a:rPr lang="en-US" altLang="zh-CN" dirty="0"/>
              <a:t>Shadow/Bold/Inverse/Outline</a:t>
            </a:r>
          </a:p>
          <a:p>
            <a:r>
              <a:rPr lang="zh-CN" altLang="en-US" dirty="0"/>
              <a:t>一致可以到最大数量的交互</a:t>
            </a:r>
            <a:r>
              <a:rPr lang="en-US" altLang="zh-CN" dirty="0"/>
              <a:t>(</a:t>
            </a:r>
            <a:r>
              <a:rPr lang="zh-CN" altLang="en-US" dirty="0"/>
              <a:t>可以和全面测试一样多</a:t>
            </a:r>
            <a:r>
              <a:rPr lang="en-US" altLang="zh-CN" dirty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07531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60492D-A00C-453E-A45F-0F1EBE0F8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测试一个字处理器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9D6C92-82C7-4384-96D7-CED76C1F56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有十种可能的字体效果</a:t>
            </a:r>
            <a:endParaRPr lang="en-US" altLang="zh-CN" dirty="0"/>
          </a:p>
          <a:p>
            <a:pPr lvl="1"/>
            <a:r>
              <a:rPr lang="en-US" altLang="zh-CN" dirty="0"/>
              <a:t>Italic</a:t>
            </a:r>
          </a:p>
          <a:p>
            <a:pPr lvl="1"/>
            <a:r>
              <a:rPr lang="en-US" altLang="zh-CN" dirty="0"/>
              <a:t>Bold</a:t>
            </a:r>
          </a:p>
          <a:p>
            <a:pPr lvl="1"/>
            <a:r>
              <a:rPr lang="en-US" altLang="zh-CN" dirty="0"/>
              <a:t>Underline</a:t>
            </a:r>
          </a:p>
          <a:p>
            <a:pPr lvl="1"/>
            <a:r>
              <a:rPr lang="en-US" altLang="zh-CN" dirty="0"/>
              <a:t>Strikethrough</a:t>
            </a:r>
          </a:p>
          <a:p>
            <a:pPr lvl="1"/>
            <a:r>
              <a:rPr lang="en-US" altLang="zh-CN" dirty="0"/>
              <a:t>Superscript</a:t>
            </a:r>
          </a:p>
          <a:p>
            <a:pPr lvl="1"/>
            <a:r>
              <a:rPr lang="en-US" altLang="zh-CN" dirty="0"/>
              <a:t>Shadow</a:t>
            </a:r>
          </a:p>
          <a:p>
            <a:pPr lvl="1"/>
            <a:r>
              <a:rPr lang="en-US" altLang="zh-CN" dirty="0"/>
              <a:t>Embossed</a:t>
            </a:r>
          </a:p>
          <a:p>
            <a:pPr lvl="1"/>
            <a:r>
              <a:rPr lang="en-US" altLang="zh-CN" dirty="0"/>
              <a:t>3-D</a:t>
            </a:r>
          </a:p>
          <a:p>
            <a:pPr lvl="1"/>
            <a:r>
              <a:rPr lang="en-US" altLang="zh-CN" dirty="0"/>
              <a:t>Outline</a:t>
            </a:r>
          </a:p>
          <a:p>
            <a:pPr lvl="1"/>
            <a:r>
              <a:rPr lang="en-US" altLang="zh-CN" dirty="0"/>
              <a:t>Inverse</a:t>
            </a:r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149559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DF6D49-F69A-43D9-B3EA-810CC85F5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组合测试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CFEC4B-7500-4088-89E7-FB3A5272D9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配对测试更通用的称为是“组合测试”</a:t>
            </a:r>
            <a:endParaRPr lang="en-US" altLang="zh-CN" dirty="0"/>
          </a:p>
          <a:p>
            <a:r>
              <a:rPr lang="zh-CN" altLang="en-US" dirty="0"/>
              <a:t>配对测试只是组合测试的一种特殊形式，</a:t>
            </a:r>
            <a:r>
              <a:rPr lang="en-US" altLang="zh-CN" dirty="0"/>
              <a:t>t = 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5081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3653C2-D81F-4E53-9E45-ECE8396C3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组合测试例子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24CCA1-1E1A-4135-A15B-AB18DC356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</a:t>
            </a:r>
            <a:r>
              <a:rPr lang="en-US" altLang="zh-CN" dirty="0"/>
              <a:t>NIST</a:t>
            </a:r>
            <a:r>
              <a:rPr lang="zh-CN" altLang="en-US" dirty="0"/>
              <a:t>的研究中，发现一个缺陷的最大交互数量是</a:t>
            </a:r>
            <a:r>
              <a:rPr lang="en-US" altLang="zh-CN" dirty="0"/>
              <a:t>6</a:t>
            </a:r>
            <a:r>
              <a:rPr lang="zh-CN" altLang="en-US" dirty="0"/>
              <a:t>。所以我们可以使用六变量组合来测试我们的字体效果。</a:t>
            </a:r>
            <a:endParaRPr lang="en-US" altLang="zh-CN" dirty="0"/>
          </a:p>
          <a:p>
            <a:r>
              <a:rPr lang="zh-CN" altLang="en-US" dirty="0"/>
              <a:t>回顾：</a:t>
            </a:r>
            <a:endParaRPr lang="en-US" altLang="zh-CN" dirty="0"/>
          </a:p>
          <a:p>
            <a:pPr lvl="1"/>
            <a:r>
              <a:rPr lang="zh-CN" altLang="en-US" dirty="0"/>
              <a:t>配对测试所需的测试数量是</a:t>
            </a:r>
            <a:r>
              <a:rPr lang="en-US" altLang="zh-CN" dirty="0"/>
              <a:t>10</a:t>
            </a:r>
          </a:p>
          <a:p>
            <a:pPr lvl="1"/>
            <a:r>
              <a:rPr lang="zh-CN" altLang="en-US" dirty="0"/>
              <a:t>全面测试所需的测试数量是</a:t>
            </a:r>
            <a:r>
              <a:rPr lang="en-US" altLang="zh-CN" dirty="0"/>
              <a:t>1,024</a:t>
            </a:r>
          </a:p>
          <a:p>
            <a:pPr lvl="1"/>
            <a:r>
              <a:rPr lang="zh-CN" altLang="en-US" dirty="0"/>
              <a:t>六变量组合的测试数量是？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921135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7C8C8B-D801-465D-A3C8-DF129F88D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这不是一个简单的问题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169C11-81FB-4B98-B170-DD8B6C6630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确定确切的数量是一个</a:t>
            </a:r>
            <a:r>
              <a:rPr lang="en-US" altLang="zh-CN" dirty="0"/>
              <a:t>NP-Hard</a:t>
            </a:r>
            <a:r>
              <a:rPr lang="zh-CN" altLang="en-US" dirty="0"/>
              <a:t>问题</a:t>
            </a:r>
            <a:endParaRPr lang="en-US" altLang="zh-CN" dirty="0"/>
          </a:p>
          <a:p>
            <a:r>
              <a:rPr lang="zh-CN" altLang="en-US" dirty="0"/>
              <a:t>但是有一些不错的近似算法，例如</a:t>
            </a:r>
            <a:r>
              <a:rPr lang="en-US" altLang="zh-CN" dirty="0"/>
              <a:t>IPOG</a:t>
            </a:r>
          </a:p>
          <a:p>
            <a:r>
              <a:rPr lang="zh-CN" altLang="en-US" dirty="0"/>
              <a:t>见</a:t>
            </a:r>
            <a:r>
              <a:rPr lang="en-US" altLang="zh-CN" dirty="0"/>
              <a:t> </a:t>
            </a:r>
            <a:r>
              <a:rPr lang="zh-CN" altLang="en-US" dirty="0"/>
              <a:t>“</a:t>
            </a:r>
            <a:r>
              <a:rPr lang="en-US" altLang="zh-CN" dirty="0"/>
              <a:t>IPOG</a:t>
            </a:r>
            <a:r>
              <a:rPr lang="zh-CN" altLang="en-US" dirty="0"/>
              <a:t>：</a:t>
            </a:r>
            <a:r>
              <a:rPr lang="en-US" altLang="zh-CN" dirty="0"/>
              <a:t>A General Strategy for T-Way Software Testing</a:t>
            </a:r>
            <a:r>
              <a:rPr lang="zh-CN" altLang="en-US" dirty="0"/>
              <a:t>”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2"/>
              </a:rPr>
              <a:t>http://csrc.nist.gov/acts/ecbs-cr-final.pdf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46112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3622BA-6A16-4B76-B56B-11C2AC054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答案是</a:t>
            </a:r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07E752-5C48-4E73-B83F-4F0F6B67D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我的软件计算出来的最佳答案是</a:t>
            </a:r>
            <a:r>
              <a:rPr lang="en-US" altLang="zh-CN" dirty="0"/>
              <a:t>178</a:t>
            </a:r>
          </a:p>
          <a:p>
            <a:r>
              <a:rPr lang="zh-CN" altLang="en-US" dirty="0"/>
              <a:t>比全面测试少一个数量级！</a:t>
            </a:r>
            <a:endParaRPr lang="en-US" altLang="zh-CN" dirty="0"/>
          </a:p>
          <a:p>
            <a:r>
              <a:rPr lang="zh-CN" altLang="en-US" dirty="0"/>
              <a:t>对于</a:t>
            </a:r>
            <a:r>
              <a:rPr lang="en-US" altLang="zh-CN" dirty="0"/>
              <a:t>NIST</a:t>
            </a:r>
            <a:r>
              <a:rPr lang="zh-CN" altLang="en-US"/>
              <a:t>测试过的那些软件，将会发现同样数量的缺陷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431617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D97C92-FF39-42C8-B642-C6F9E9626B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有意思！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E85284-E8FF-4F20-A19F-B8425CDED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10</a:t>
            </a:r>
            <a:r>
              <a:rPr lang="zh-CN" altLang="en-US" dirty="0"/>
              <a:t>个是可以捕获</a:t>
            </a:r>
            <a:r>
              <a:rPr lang="en-US" altLang="zh-CN" dirty="0"/>
              <a:t>90%</a:t>
            </a:r>
            <a:r>
              <a:rPr lang="zh-CN" altLang="en-US" dirty="0"/>
              <a:t>的缺陷</a:t>
            </a:r>
            <a:endParaRPr lang="en-US" altLang="zh-CN" dirty="0"/>
          </a:p>
          <a:p>
            <a:r>
              <a:rPr lang="en-US" altLang="zh-CN" dirty="0"/>
              <a:t>178</a:t>
            </a:r>
            <a:r>
              <a:rPr lang="zh-CN" altLang="en-US" dirty="0"/>
              <a:t>个测试可以捕获</a:t>
            </a:r>
            <a:r>
              <a:rPr lang="en-US" altLang="zh-CN" dirty="0"/>
              <a:t>~99.9999999%</a:t>
            </a:r>
            <a:r>
              <a:rPr lang="zh-CN" altLang="en-US" dirty="0"/>
              <a:t>个缺陷</a:t>
            </a:r>
            <a:endParaRPr lang="en-US" altLang="zh-CN" dirty="0"/>
          </a:p>
          <a:p>
            <a:r>
              <a:rPr lang="en-US" altLang="zh-CN" dirty="0"/>
              <a:t>1024</a:t>
            </a:r>
            <a:r>
              <a:rPr lang="zh-CN" altLang="en-US" dirty="0"/>
              <a:t>个测试可以捕获</a:t>
            </a:r>
            <a:r>
              <a:rPr lang="en-US" altLang="zh-CN" dirty="0"/>
              <a:t>~100%</a:t>
            </a:r>
            <a:r>
              <a:rPr lang="zh-CN" altLang="en-US" dirty="0"/>
              <a:t>个缺陷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>
                <a:solidFill>
                  <a:srgbClr val="C00000"/>
                </a:solidFill>
              </a:rPr>
              <a:t>前提是以正确的方式测试！</a:t>
            </a:r>
          </a:p>
        </p:txBody>
      </p:sp>
    </p:spTree>
    <p:extLst>
      <p:ext uri="{BB962C8B-B14F-4D97-AF65-F5344CB8AC3E}">
        <p14:creationId xmlns:p14="http://schemas.microsoft.com/office/powerpoint/2010/main" val="22905840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04032E-7E50-4519-A688-440F680FF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旁注：帕累托原理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0B08F5-4DDC-45C8-9964-D78519301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80%</a:t>
            </a:r>
            <a:r>
              <a:rPr lang="zh-CN" altLang="en-US" dirty="0"/>
              <a:t>的果是由</a:t>
            </a:r>
            <a:r>
              <a:rPr lang="en-US" altLang="zh-CN" dirty="0"/>
              <a:t>20%</a:t>
            </a:r>
            <a:r>
              <a:rPr lang="zh-CN" altLang="en-US" dirty="0"/>
              <a:t>的因造成的</a:t>
            </a:r>
            <a:endParaRPr lang="en-US" altLang="zh-CN" dirty="0"/>
          </a:p>
          <a:p>
            <a:r>
              <a:rPr lang="zh-CN" altLang="en-US" dirty="0"/>
              <a:t>例子：</a:t>
            </a:r>
            <a:endParaRPr lang="en-US" altLang="zh-CN" dirty="0"/>
          </a:p>
          <a:p>
            <a:pPr lvl="1"/>
            <a:r>
              <a:rPr lang="en-US" altLang="zh-CN" dirty="0"/>
              <a:t>80%</a:t>
            </a:r>
            <a:r>
              <a:rPr lang="zh-CN" altLang="en-US" dirty="0"/>
              <a:t>的销售来自你的</a:t>
            </a:r>
            <a:r>
              <a:rPr lang="en-US" altLang="zh-CN" dirty="0"/>
              <a:t>20%</a:t>
            </a:r>
            <a:r>
              <a:rPr lang="zh-CN" altLang="en-US" dirty="0"/>
              <a:t>的客户</a:t>
            </a:r>
            <a:endParaRPr lang="en-US" altLang="zh-CN" dirty="0"/>
          </a:p>
          <a:p>
            <a:pPr lvl="1"/>
            <a:r>
              <a:rPr lang="en-US" altLang="zh-CN" dirty="0"/>
              <a:t>80%</a:t>
            </a:r>
            <a:r>
              <a:rPr lang="zh-CN" altLang="en-US" dirty="0"/>
              <a:t>的代码执行时间耗费在你的</a:t>
            </a:r>
            <a:r>
              <a:rPr lang="en-US" altLang="zh-CN" dirty="0"/>
              <a:t>20%</a:t>
            </a:r>
            <a:r>
              <a:rPr lang="zh-CN" altLang="en-US" dirty="0"/>
              <a:t>的代码中</a:t>
            </a:r>
            <a:endParaRPr lang="en-US" altLang="zh-CN" dirty="0"/>
          </a:p>
          <a:p>
            <a:r>
              <a:rPr lang="zh-CN" altLang="en-US" dirty="0"/>
              <a:t>测试专门的例子</a:t>
            </a:r>
            <a:endParaRPr lang="en-US" altLang="zh-CN" dirty="0"/>
          </a:p>
          <a:p>
            <a:pPr lvl="1"/>
            <a:r>
              <a:rPr lang="en-US" altLang="zh-CN" dirty="0"/>
              <a:t>80%</a:t>
            </a:r>
            <a:r>
              <a:rPr lang="zh-CN" altLang="en-US" dirty="0"/>
              <a:t>的缺陷由你的</a:t>
            </a:r>
            <a:r>
              <a:rPr lang="en-US" altLang="zh-CN" dirty="0"/>
              <a:t>20%</a:t>
            </a:r>
            <a:r>
              <a:rPr lang="zh-CN" altLang="en-US" dirty="0"/>
              <a:t>的测试所发现</a:t>
            </a:r>
            <a:endParaRPr lang="en-US" altLang="zh-CN" dirty="0"/>
          </a:p>
          <a:p>
            <a:pPr lvl="1"/>
            <a:r>
              <a:rPr lang="en-US" altLang="zh-CN" dirty="0"/>
              <a:t>80%</a:t>
            </a:r>
            <a:r>
              <a:rPr lang="zh-CN" altLang="en-US" dirty="0"/>
              <a:t>的缺陷在你的</a:t>
            </a:r>
            <a:r>
              <a:rPr lang="en-US" altLang="zh-CN" dirty="0"/>
              <a:t>20%</a:t>
            </a:r>
            <a:r>
              <a:rPr lang="zh-CN" altLang="en-US" dirty="0"/>
              <a:t>的代码中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681194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3C70A0-084C-44EB-8E13-B57EB25DD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概括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B0EE7F-4185-4284-B41B-E5DF146F4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10</a:t>
            </a:r>
            <a:r>
              <a:rPr lang="zh-CN" altLang="en-US" dirty="0"/>
              <a:t>个测试可以捕获</a:t>
            </a:r>
            <a:r>
              <a:rPr lang="en-US" altLang="zh-CN" dirty="0"/>
              <a:t>90%</a:t>
            </a:r>
            <a:r>
              <a:rPr lang="zh-CN" altLang="en-US" dirty="0"/>
              <a:t>的缺陷</a:t>
            </a:r>
            <a:endParaRPr lang="en-US" altLang="zh-CN" dirty="0"/>
          </a:p>
          <a:p>
            <a:r>
              <a:rPr lang="en-US" altLang="zh-CN" dirty="0"/>
              <a:t>178</a:t>
            </a:r>
            <a:r>
              <a:rPr lang="zh-CN" altLang="en-US" dirty="0"/>
              <a:t>个测试可以捕获</a:t>
            </a:r>
            <a:r>
              <a:rPr lang="en-US" altLang="zh-CN" dirty="0"/>
              <a:t>~99.9999999%</a:t>
            </a:r>
            <a:r>
              <a:rPr lang="zh-CN" altLang="en-US" dirty="0"/>
              <a:t>的缺陷</a:t>
            </a:r>
            <a:endParaRPr lang="en-US" altLang="zh-CN" dirty="0"/>
          </a:p>
          <a:p>
            <a:r>
              <a:rPr lang="en-US" altLang="zh-CN" dirty="0"/>
              <a:t>1024</a:t>
            </a:r>
            <a:r>
              <a:rPr lang="zh-CN" altLang="en-US" dirty="0"/>
              <a:t>个测试可以捕获</a:t>
            </a:r>
            <a:r>
              <a:rPr lang="en-US" altLang="zh-CN" dirty="0"/>
              <a:t>~100%</a:t>
            </a:r>
            <a:r>
              <a:rPr lang="zh-CN" altLang="en-US" dirty="0"/>
              <a:t>的缺陷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b="1" dirty="0">
                <a:solidFill>
                  <a:srgbClr val="C00000"/>
                </a:solidFill>
              </a:rPr>
              <a:t>前提是以正确的方式测试！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63248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313D81-A6AB-42C6-A172-F62039BBD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越靠近零缺陷越难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1ED9166-9F34-484A-BBFC-0DE714A581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随着你越接近“</a:t>
            </a:r>
            <a:r>
              <a:rPr lang="en-US" altLang="zh-CN" dirty="0"/>
              <a:t>100%</a:t>
            </a:r>
            <a:r>
              <a:rPr lang="zh-CN" altLang="en-US" dirty="0"/>
              <a:t>零缺陷”，你会发现测试的成本就越高</a:t>
            </a:r>
            <a:endParaRPr lang="en-US" altLang="zh-CN" dirty="0"/>
          </a:p>
          <a:p>
            <a:r>
              <a:rPr lang="zh-CN" altLang="en-US" dirty="0"/>
              <a:t>不是线性关系，而是非线性的</a:t>
            </a:r>
          </a:p>
        </p:txBody>
      </p:sp>
    </p:spTree>
    <p:extLst>
      <p:ext uri="{BB962C8B-B14F-4D97-AF65-F5344CB8AC3E}">
        <p14:creationId xmlns:p14="http://schemas.microsoft.com/office/powerpoint/2010/main" val="25948630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B3ADCA-1D9E-49F8-927F-630DA51DB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例子：</a:t>
            </a:r>
            <a:r>
              <a:rPr lang="en-US" altLang="zh-CN" dirty="0"/>
              <a:t>f(x) = 1 / x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7E0E5D3-22A7-43C1-9C93-9F462E568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7137" y="2183492"/>
            <a:ext cx="7057726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1659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5F9FE2-FA1D-48CC-8B8E-8AB0E16C7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覆盖阵列</a:t>
            </a:r>
            <a:r>
              <a:rPr lang="en-US" altLang="zh-CN" dirty="0"/>
              <a:t>(Covering Arrays)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6A239CF-B765-4E3E-A0D7-3401CBA3FB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3412" y="1690688"/>
            <a:ext cx="4925176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124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4EE269-FB6D-4522-9218-98D203503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可以组合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1C83146-903B-4FC2-A529-7E2734FCF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789" y="1690688"/>
            <a:ext cx="7624640" cy="4835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84384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D364B5-2B6F-4BD1-9A2C-62EE65F16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创建覆盖阵列的步骤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623EC8A-2484-4268-AB84-295F1D730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创建一个所有变量的真值表</a:t>
            </a:r>
            <a:endParaRPr lang="en-US" altLang="zh-CN" dirty="0"/>
          </a:p>
          <a:p>
            <a:pPr lvl="1"/>
            <a:r>
              <a:rPr lang="zh-CN" altLang="en-US" dirty="0"/>
              <a:t>真值表中的每一行表示一个测试</a:t>
            </a:r>
            <a:endParaRPr lang="en-US" altLang="zh-CN" dirty="0"/>
          </a:p>
          <a:p>
            <a:pPr lvl="1"/>
            <a:r>
              <a:rPr lang="zh-CN" altLang="en-US" dirty="0"/>
              <a:t>运行所有的测试会是一种穷尽测试</a:t>
            </a:r>
            <a:endParaRPr lang="en-US" altLang="zh-CN" dirty="0"/>
          </a:p>
          <a:p>
            <a:r>
              <a:rPr lang="zh-CN" altLang="en-US" dirty="0"/>
              <a:t>对于期望的</a:t>
            </a:r>
            <a:r>
              <a:rPr lang="en-US" altLang="zh-CN" dirty="0"/>
              <a:t>t</a:t>
            </a:r>
            <a:r>
              <a:rPr lang="zh-CN" altLang="en-US" dirty="0"/>
              <a:t>，创建</a:t>
            </a:r>
            <a:r>
              <a:rPr lang="en-US" altLang="zh-CN" dirty="0"/>
              <a:t>t</a:t>
            </a:r>
            <a:r>
              <a:rPr lang="zh-CN" altLang="en-US" dirty="0"/>
              <a:t>向交互的列表</a:t>
            </a:r>
            <a:endParaRPr lang="en-US" altLang="zh-CN" dirty="0"/>
          </a:p>
          <a:p>
            <a:pPr lvl="1"/>
            <a:r>
              <a:rPr lang="zh-CN" altLang="en-US" dirty="0"/>
              <a:t>例子：</a:t>
            </a:r>
            <a:r>
              <a:rPr lang="en-US" altLang="zh-CN" dirty="0"/>
              <a:t>Bold, Italic, Underline.</a:t>
            </a:r>
            <a:r>
              <a:rPr lang="zh-CN" altLang="en-US" dirty="0"/>
              <a:t> </a:t>
            </a:r>
            <a:r>
              <a:rPr lang="en-US" altLang="zh-CN" dirty="0"/>
              <a:t>t = 2</a:t>
            </a:r>
          </a:p>
          <a:p>
            <a:pPr lvl="2"/>
            <a:r>
              <a:rPr lang="en-US" altLang="zh-CN" dirty="0"/>
              <a:t>Bold / Italic</a:t>
            </a:r>
          </a:p>
          <a:p>
            <a:pPr lvl="2"/>
            <a:r>
              <a:rPr lang="en-US" altLang="zh-CN" dirty="0"/>
              <a:t>Bold / Underline</a:t>
            </a:r>
          </a:p>
          <a:p>
            <a:pPr lvl="2"/>
            <a:r>
              <a:rPr lang="en-US" altLang="zh-CN" dirty="0"/>
              <a:t>Italic/Underline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59858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B60043-DD38-47CE-811D-7393F1966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生成覆盖阵列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65B3F3-EE08-480A-93FD-24F89F56C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对于每一种</a:t>
            </a:r>
            <a:r>
              <a:rPr lang="en-US" altLang="zh-CN" dirty="0"/>
              <a:t>t-way</a:t>
            </a:r>
            <a:r>
              <a:rPr lang="zh-CN" altLang="en-US" dirty="0"/>
              <a:t>交互，查找能构造完整真值表的测试</a:t>
            </a:r>
            <a:endParaRPr lang="en-US" altLang="zh-CN" dirty="0"/>
          </a:p>
          <a:p>
            <a:r>
              <a:rPr lang="zh-CN" altLang="en-US" dirty="0"/>
              <a:t>将这些测试标记为“要被执行的测试”</a:t>
            </a:r>
            <a:endParaRPr lang="en-US" altLang="zh-CN" dirty="0"/>
          </a:p>
          <a:p>
            <a:r>
              <a:rPr lang="zh-CN" altLang="en-US" dirty="0"/>
              <a:t>持续增加</a:t>
            </a:r>
            <a:r>
              <a:rPr lang="en-US" altLang="zh-CN" dirty="0"/>
              <a:t>t-way</a:t>
            </a:r>
            <a:r>
              <a:rPr lang="zh-CN" altLang="en-US" dirty="0"/>
              <a:t>交互测试</a:t>
            </a:r>
            <a:endParaRPr lang="en-US" altLang="zh-CN" dirty="0"/>
          </a:p>
          <a:p>
            <a:pPr lvl="1"/>
            <a:r>
              <a:rPr lang="zh-CN" altLang="en-US" dirty="0"/>
              <a:t>倾向使用已经排定要执行的测试</a:t>
            </a:r>
            <a:endParaRPr lang="en-US" altLang="zh-CN" dirty="0"/>
          </a:p>
          <a:p>
            <a:r>
              <a:rPr lang="zh-CN" altLang="en-US" dirty="0"/>
              <a:t>当所有的</a:t>
            </a:r>
            <a:r>
              <a:rPr lang="en-US" altLang="zh-CN" dirty="0"/>
              <a:t>t-way</a:t>
            </a:r>
            <a:r>
              <a:rPr lang="zh-CN" altLang="en-US" dirty="0"/>
              <a:t>交互“最小真值表”已经完成，整合所有要执行的测试。</a:t>
            </a:r>
          </a:p>
        </p:txBody>
      </p:sp>
    </p:spTree>
    <p:extLst>
      <p:ext uri="{BB962C8B-B14F-4D97-AF65-F5344CB8AC3E}">
        <p14:creationId xmlns:p14="http://schemas.microsoft.com/office/powerpoint/2010/main" val="38114984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3175E0-0565-470C-8521-263594D0C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覆盖阵列例子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A64F87B-4E59-4ACF-AF26-CD38F89E8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681" y="1690688"/>
            <a:ext cx="6918638" cy="326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4004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424830-6E1B-4E56-9FE4-B1BEBC86C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覆盖阵列例子</a:t>
            </a:r>
            <a:r>
              <a:rPr lang="en-US" altLang="zh-CN" dirty="0"/>
              <a:t>-Bold/Italic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A32B502-257D-427B-89BB-B63BE99BBB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948" y="1849308"/>
            <a:ext cx="8900103" cy="353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1092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207474-D50E-43B5-8C02-801C769C4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覆盖阵列例子</a:t>
            </a:r>
            <a:r>
              <a:rPr lang="en-US" altLang="zh-CN" dirty="0"/>
              <a:t>-Bold/Underline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32598B8-EDB9-4931-AF39-B6948DFC6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322" y="1690688"/>
            <a:ext cx="9069355" cy="3849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6133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71EF8D-0DD2-4F1D-8226-96A0A78CC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覆盖阵列例子</a:t>
            </a:r>
            <a:r>
              <a:rPr lang="en-US" altLang="zh-CN" dirty="0"/>
              <a:t>-Italic/Underline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4E27D5F-E7A1-4DDF-86AA-DC30339A6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141" y="1690688"/>
            <a:ext cx="8585718" cy="355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3529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B6A709-5D90-486F-A21B-862AEAD36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运行一个测试子集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F701065-3A79-43F2-8936-C3D6B8954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632" y="1690688"/>
            <a:ext cx="8910735" cy="364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42779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AB33DD-0DB8-4C85-924F-2B7132E6F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可以进一步最小化，使用“直觉”或者更好的算法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2134ADF-A0DB-4830-B315-29B02AC53E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306" y="1690688"/>
            <a:ext cx="8957388" cy="369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4940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3A2AA8-8C56-4D73-94E9-52F6D3D26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好吧，对于少量的变量这种做法可行，很多变量怎么办？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DE686F-40BE-4D72-83C8-F38D1C3700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设想一个</a:t>
            </a:r>
            <a:r>
              <a:rPr lang="en-US" altLang="zh-CN" dirty="0"/>
              <a:t>34-</a:t>
            </a:r>
            <a:r>
              <a:rPr lang="zh-CN" altLang="en-US" dirty="0"/>
              <a:t>变量的系统</a:t>
            </a:r>
            <a:endParaRPr lang="en-US" altLang="zh-CN" dirty="0"/>
          </a:p>
          <a:p>
            <a:pPr lvl="1"/>
            <a:r>
              <a:rPr lang="zh-CN" altLang="en-US" dirty="0"/>
              <a:t>穷尽测试：</a:t>
            </a:r>
            <a:r>
              <a:rPr lang="en-US" altLang="zh-CN" dirty="0"/>
              <a:t>170</a:t>
            </a:r>
            <a:r>
              <a:rPr lang="zh-CN" altLang="en-US" dirty="0"/>
              <a:t>亿个测试</a:t>
            </a:r>
            <a:endParaRPr lang="en-US" altLang="zh-CN" dirty="0"/>
          </a:p>
          <a:p>
            <a:pPr lvl="1"/>
            <a:r>
              <a:rPr lang="zh-CN" altLang="en-US" dirty="0"/>
              <a:t>所有</a:t>
            </a:r>
            <a:r>
              <a:rPr lang="en-US" altLang="zh-CN" dirty="0"/>
              <a:t>3-way</a:t>
            </a:r>
            <a:r>
              <a:rPr lang="zh-CN" altLang="en-US" dirty="0"/>
              <a:t>交互：</a:t>
            </a:r>
            <a:r>
              <a:rPr lang="en-US" altLang="zh-CN" dirty="0"/>
              <a:t>33</a:t>
            </a:r>
            <a:r>
              <a:rPr lang="zh-CN" altLang="en-US" dirty="0"/>
              <a:t>个测试</a:t>
            </a:r>
            <a:endParaRPr lang="en-US" altLang="zh-CN" dirty="0"/>
          </a:p>
          <a:p>
            <a:pPr lvl="1"/>
            <a:r>
              <a:rPr lang="zh-CN" altLang="en-US" dirty="0"/>
              <a:t>所有</a:t>
            </a:r>
            <a:r>
              <a:rPr lang="en-US" altLang="zh-CN" dirty="0"/>
              <a:t>4-way</a:t>
            </a:r>
            <a:r>
              <a:rPr lang="zh-CN" altLang="en-US" dirty="0"/>
              <a:t>交互：</a:t>
            </a:r>
            <a:r>
              <a:rPr lang="en-US" altLang="zh-CN" dirty="0"/>
              <a:t>85</a:t>
            </a:r>
            <a:r>
              <a:rPr lang="zh-CN" altLang="en-US" dirty="0"/>
              <a:t>个测试</a:t>
            </a:r>
            <a:endParaRPr lang="en-US" altLang="zh-CN" dirty="0"/>
          </a:p>
          <a:p>
            <a:r>
              <a:rPr lang="zh-CN" altLang="en-US" dirty="0"/>
              <a:t>变量越多，测试效果越好</a:t>
            </a:r>
            <a:endParaRPr lang="en-US" altLang="zh-CN" dirty="0"/>
          </a:p>
          <a:p>
            <a:r>
              <a:rPr lang="zh-CN" altLang="en-US" dirty="0"/>
              <a:t>不是好一点点</a:t>
            </a:r>
            <a:r>
              <a:rPr lang="en-US" altLang="zh-CN" dirty="0"/>
              <a:t>-</a:t>
            </a:r>
            <a:r>
              <a:rPr lang="zh-CN" altLang="en-US" dirty="0"/>
              <a:t>好几个数量级</a:t>
            </a:r>
          </a:p>
        </p:txBody>
      </p:sp>
    </p:spTree>
    <p:extLst>
      <p:ext uri="{BB962C8B-B14F-4D97-AF65-F5344CB8AC3E}">
        <p14:creationId xmlns:p14="http://schemas.microsoft.com/office/powerpoint/2010/main" val="173539118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53C356-53B9-4186-91AD-FEF41144D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对于大量的变量，制作覆盖阵列不是要花费很多时间吗？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B3C335-7EC0-40C1-B20B-042F39C06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246" y="1690688"/>
            <a:ext cx="5924167" cy="499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825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A00E2E-2B00-4BC5-93F1-7557CA211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需要多少测试才能覆盖所有可能的字体组合？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37650E-474C-406B-93D7-7B9E9F1E6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57337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DF3F7F-A32F-4F21-B245-62AD6209A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是的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8BECEE-8F84-4243-8532-2B73A75748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没有还没有手工靠谱的方法</a:t>
            </a:r>
            <a:endParaRPr lang="en-US" altLang="zh-CN" dirty="0"/>
          </a:p>
          <a:p>
            <a:r>
              <a:rPr lang="zh-CN" altLang="en-US" dirty="0"/>
              <a:t>可以使用程序完成</a:t>
            </a:r>
            <a:endParaRPr lang="en-US" altLang="zh-CN" dirty="0"/>
          </a:p>
          <a:p>
            <a:r>
              <a:rPr lang="zh-CN" altLang="en-US" dirty="0"/>
              <a:t>例子：</a:t>
            </a:r>
            <a:r>
              <a:rPr lang="en-US" altLang="zh-CN" dirty="0"/>
              <a:t>NIST ACTS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6859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112902-2707-4197-8686-30308BBA5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</a:t>
            </a:r>
            <a:r>
              <a:rPr lang="en-US" altLang="zh-CN" baseline="30000" dirty="0"/>
              <a:t>10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2818B6-B713-4ECC-8FB4-E82FACDFB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rgbClr val="C00000"/>
                </a:solidFill>
              </a:rPr>
              <a:t>1,024</a:t>
            </a:r>
            <a:r>
              <a:rPr lang="zh-CN" altLang="en-US" b="1" dirty="0">
                <a:solidFill>
                  <a:srgbClr val="C00000"/>
                </a:solidFill>
              </a:rPr>
              <a:t>个测试！</a:t>
            </a:r>
          </a:p>
        </p:txBody>
      </p:sp>
    </p:spTree>
    <p:extLst>
      <p:ext uri="{BB962C8B-B14F-4D97-AF65-F5344CB8AC3E}">
        <p14:creationId xmlns:p14="http://schemas.microsoft.com/office/powerpoint/2010/main" val="1860578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E6C9B5-C861-4BAE-96C0-99864CBB4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数量不小</a:t>
            </a:r>
            <a:r>
              <a:rPr lang="en-US" altLang="zh-CN" dirty="0"/>
              <a:t>…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DFD164E-4ADB-4A91-BFAC-FA3C2F8874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18253"/>
            <a:ext cx="4702417" cy="5215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825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869C77-DFB6-45D8-BF74-3FBD8BE05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看上去是必要的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8994A7-AB6A-4E7D-B04B-0ED8A46FD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如果一个问题只有在</a:t>
            </a:r>
            <a:r>
              <a:rPr lang="en-US" altLang="zh-CN" dirty="0"/>
              <a:t>3-D shadowed bold italic superscript text</a:t>
            </a:r>
            <a:r>
              <a:rPr lang="zh-CN" altLang="en-US" dirty="0"/>
              <a:t>情况下才出现，不全面测试怎么能找出来？</a:t>
            </a:r>
          </a:p>
        </p:txBody>
      </p:sp>
    </p:spTree>
    <p:extLst>
      <p:ext uri="{BB962C8B-B14F-4D97-AF65-F5344CB8AC3E}">
        <p14:creationId xmlns:p14="http://schemas.microsoft.com/office/powerpoint/2010/main" val="2548474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A9EFAA-EDC8-4283-8539-B50398145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美国国家标准与技术研究所对此有深入研究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F75ADF-3AEF-4F40-8D57-79628A4D2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见“实践组合测试”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hlinkClick r:id="rId2"/>
              </a:rPr>
              <a:t>http://nvlpubs.nist.gov/nistpubs/Legacy/SP/nistspecialpublication800-142.pdf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248972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888514-8E43-4411-BE1A-857DA5FD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全面测试没有必要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7A9191-86B9-4F3B-85D1-3E2399A1C4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把每种字体效果看成一个布尔变量</a:t>
            </a:r>
            <a:r>
              <a:rPr lang="en-US" altLang="zh-CN" dirty="0"/>
              <a:t>(</a:t>
            </a:r>
            <a:r>
              <a:rPr lang="zh-CN" altLang="en-US" dirty="0"/>
              <a:t>例如 </a:t>
            </a:r>
            <a:r>
              <a:rPr lang="en-US" altLang="zh-CN" dirty="0"/>
              <a:t>bold vs not bold, italic vs non-italic)</a:t>
            </a:r>
          </a:p>
          <a:p>
            <a:r>
              <a:rPr lang="zh-CN" altLang="en-US" dirty="0"/>
              <a:t>大部分</a:t>
            </a:r>
            <a:r>
              <a:rPr lang="en-US" altLang="zh-CN" dirty="0"/>
              <a:t>(50-90%</a:t>
            </a:r>
            <a:r>
              <a:rPr lang="zh-CN" altLang="en-US" dirty="0"/>
              <a:t>，视项目不同而不同</a:t>
            </a:r>
            <a:r>
              <a:rPr lang="en-US" altLang="zh-CN" dirty="0"/>
              <a:t>)</a:t>
            </a:r>
            <a:r>
              <a:rPr lang="zh-CN" altLang="en-US" dirty="0"/>
              <a:t>缺陷来自一个或者两个交互</a:t>
            </a:r>
            <a:r>
              <a:rPr lang="en-US" altLang="zh-CN" dirty="0"/>
              <a:t>(</a:t>
            </a:r>
            <a:r>
              <a:rPr lang="zh-CN" altLang="en-US" dirty="0"/>
              <a:t>变量</a:t>
            </a:r>
            <a:r>
              <a:rPr lang="en-US" altLang="zh-CN" dirty="0"/>
              <a:t>)</a:t>
            </a:r>
            <a:r>
              <a:rPr lang="zh-CN" altLang="en-US" dirty="0"/>
              <a:t>的组合</a:t>
            </a:r>
            <a:endParaRPr lang="en-US" altLang="zh-CN" dirty="0"/>
          </a:p>
          <a:p>
            <a:r>
              <a:rPr lang="zh-CN" altLang="en-US" dirty="0"/>
              <a:t>换句话说，仅通过测试，例如“</a:t>
            </a:r>
            <a:r>
              <a:rPr lang="en-US" altLang="zh-CN" dirty="0"/>
              <a:t>bold 3-D</a:t>
            </a:r>
            <a:r>
              <a:rPr lang="zh-CN" altLang="en-US" dirty="0"/>
              <a:t>”</a:t>
            </a:r>
            <a:r>
              <a:rPr lang="en-US" altLang="zh-CN" dirty="0"/>
              <a:t>(</a:t>
            </a:r>
            <a:r>
              <a:rPr lang="zh-CN" altLang="en-US" dirty="0"/>
              <a:t>两个交互</a:t>
            </a:r>
            <a:r>
              <a:rPr lang="en-US" altLang="zh-CN" dirty="0"/>
              <a:t>)text</a:t>
            </a:r>
            <a:r>
              <a:rPr lang="zh-CN" altLang="en-US" dirty="0"/>
              <a:t>或者只是“</a:t>
            </a:r>
            <a:r>
              <a:rPr lang="en-US" altLang="zh-CN" dirty="0"/>
              <a:t>bold text</a:t>
            </a:r>
            <a:r>
              <a:rPr lang="zh-CN" altLang="en-US" dirty="0"/>
              <a:t>”</a:t>
            </a:r>
            <a:r>
              <a:rPr lang="en-US" altLang="zh-CN" dirty="0"/>
              <a:t>(</a:t>
            </a:r>
            <a:r>
              <a:rPr lang="zh-CN" altLang="en-US" dirty="0"/>
              <a:t>一个交互</a:t>
            </a:r>
            <a:r>
              <a:rPr lang="en-US" altLang="zh-CN" dirty="0"/>
              <a:t>)</a:t>
            </a:r>
            <a:r>
              <a:rPr lang="zh-CN" altLang="en-US" dirty="0"/>
              <a:t>，就可以发现大部分缺陷。</a:t>
            </a:r>
          </a:p>
        </p:txBody>
      </p:sp>
    </p:spTree>
    <p:extLst>
      <p:ext uri="{BB962C8B-B14F-4D97-AF65-F5344CB8AC3E}">
        <p14:creationId xmlns:p14="http://schemas.microsoft.com/office/powerpoint/2010/main" val="2148449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1103</Words>
  <Application>Microsoft Office PowerPoint</Application>
  <PresentationFormat>宽屏</PresentationFormat>
  <Paragraphs>147</Paragraphs>
  <Slides>40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44" baseType="lpstr">
      <vt:lpstr>等线</vt:lpstr>
      <vt:lpstr>等线 Light</vt:lpstr>
      <vt:lpstr>Arial</vt:lpstr>
      <vt:lpstr>Office 主题​​</vt:lpstr>
      <vt:lpstr>SQA, 第13课： 配对和组合测试</vt:lpstr>
      <vt:lpstr>测试一个字处理器</vt:lpstr>
      <vt:lpstr>可以组合</vt:lpstr>
      <vt:lpstr>需要多少测试才能覆盖所有可能的字体组合？</vt:lpstr>
      <vt:lpstr>210</vt:lpstr>
      <vt:lpstr>数量不小…</vt:lpstr>
      <vt:lpstr>看上去是必要的</vt:lpstr>
      <vt:lpstr>美国国家标准与技术研究所对此有深入研究</vt:lpstr>
      <vt:lpstr>全面测试没有必要</vt:lpstr>
      <vt:lpstr>在其它领域发现有类似分布</vt:lpstr>
      <vt:lpstr>交互规则</vt:lpstr>
      <vt:lpstr>交互规则</vt:lpstr>
      <vt:lpstr>所以</vt:lpstr>
      <vt:lpstr>配对测试(Pairwise Testing)</vt:lpstr>
      <vt:lpstr>还记得我们的10种字体全面测试计划？</vt:lpstr>
      <vt:lpstr>答案：10</vt:lpstr>
      <vt:lpstr>将测试的数量缩小了两个数量级</vt:lpstr>
      <vt:lpstr>这样测试够好吗？</vt:lpstr>
      <vt:lpstr>当然不</vt:lpstr>
      <vt:lpstr>组合测试</vt:lpstr>
      <vt:lpstr>组合测试例子</vt:lpstr>
      <vt:lpstr>这不是一个简单的问题</vt:lpstr>
      <vt:lpstr>答案是…</vt:lpstr>
      <vt:lpstr>有意思！</vt:lpstr>
      <vt:lpstr>旁注：帕累托原理</vt:lpstr>
      <vt:lpstr>概括</vt:lpstr>
      <vt:lpstr>越靠近零缺陷越难</vt:lpstr>
      <vt:lpstr>例子：f(x) = 1 / x</vt:lpstr>
      <vt:lpstr>覆盖阵列(Covering Arrays)</vt:lpstr>
      <vt:lpstr>创建覆盖阵列的步骤</vt:lpstr>
      <vt:lpstr>生成覆盖阵列</vt:lpstr>
      <vt:lpstr>覆盖阵列例子</vt:lpstr>
      <vt:lpstr>覆盖阵列例子-Bold/Italic</vt:lpstr>
      <vt:lpstr>覆盖阵列例子-Bold/Underline</vt:lpstr>
      <vt:lpstr>覆盖阵列例子-Italic/Underline</vt:lpstr>
      <vt:lpstr>运行一个测试子集</vt:lpstr>
      <vt:lpstr>可以进一步最小化，使用“直觉”或者更好的算法</vt:lpstr>
      <vt:lpstr>好吧，对于少量的变量这种做法可行，很多变量怎么办？</vt:lpstr>
      <vt:lpstr>对于大量的变量，制作覆盖阵列不是要花费很多时间吗？</vt:lpstr>
      <vt:lpstr>是的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SQA, 第2课： 测试理论和术语</dc:title>
  <dc:creator>全真教-杨波</dc:creator>
  <cp:lastModifiedBy>全真教-杨波</cp:lastModifiedBy>
  <cp:revision>189</cp:revision>
  <dcterms:created xsi:type="dcterms:W3CDTF">2017-09-09T07:12:39Z</dcterms:created>
  <dcterms:modified xsi:type="dcterms:W3CDTF">2017-09-29T08:12:32Z</dcterms:modified>
</cp:coreProperties>
</file>

<file path=docProps/thumbnail.jpeg>
</file>